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60" r:id="rId2"/>
    <p:sldId id="370" r:id="rId3"/>
    <p:sldId id="372" r:id="rId4"/>
    <p:sldId id="358" r:id="rId5"/>
    <p:sldId id="378" r:id="rId6"/>
    <p:sldId id="377" r:id="rId7"/>
    <p:sldId id="383" r:id="rId8"/>
    <p:sldId id="371" r:id="rId9"/>
    <p:sldId id="381" r:id="rId10"/>
    <p:sldId id="355" r:id="rId11"/>
    <p:sldId id="373" r:id="rId12"/>
    <p:sldId id="379" r:id="rId13"/>
    <p:sldId id="385" r:id="rId14"/>
    <p:sldId id="384" r:id="rId15"/>
    <p:sldId id="386" r:id="rId16"/>
    <p:sldId id="387" r:id="rId17"/>
    <p:sldId id="388" r:id="rId18"/>
  </p:sldIdLst>
  <p:sldSz cx="10801350" cy="6858000"/>
  <p:notesSz cx="6797675" cy="9926638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709">
          <p15:clr>
            <a:srgbClr val="A4A3A4"/>
          </p15:clr>
        </p15:guide>
        <p15:guide id="2" pos="324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rnanda Lemes Santana" initials="FLS" lastIdx="5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DD9C3"/>
    <a:srgbClr val="7F7F7F"/>
    <a:srgbClr val="008000"/>
    <a:srgbClr val="007635"/>
    <a:srgbClr val="990000"/>
    <a:srgbClr val="FFFF99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Estilo Claro 3 - Ênfas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96" autoAdjust="0"/>
    <p:restoredTop sz="56305" autoAdjust="0"/>
  </p:normalViewPr>
  <p:slideViewPr>
    <p:cSldViewPr>
      <p:cViewPr varScale="1">
        <p:scale>
          <a:sx n="163" d="100"/>
          <a:sy n="163" d="100"/>
        </p:scale>
        <p:origin x="-1038" y="-108"/>
      </p:cViewPr>
      <p:guideLst>
        <p:guide orient="horz" pos="709"/>
        <p:guide pos="324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-2874" y="-7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6FD224A-47C5-4DA6-85C7-7E4174840177}" type="datetimeFigureOut">
              <a:rPr lang="pt-BR"/>
              <a:pPr>
                <a:defRPr/>
              </a:pPr>
              <a:t>22/04/2019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81D5951-8B5E-4400-88EB-CDB93722F87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78104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98B34-E6A5-4CA0-A791-7F2910B41A74}" type="datetimeFigureOut">
              <a:rPr lang="pt-BR" smtClean="0"/>
              <a:pPr/>
              <a:t>22/04/2019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760413" y="1241425"/>
            <a:ext cx="52768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17A155-FF5E-4237-93AE-6F64493BD38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9165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10101" y="2130426"/>
            <a:ext cx="9181148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20203" y="3886200"/>
            <a:ext cx="7560945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28F98-33BA-4DAC-836B-7BF0FD21D158}" type="datetimeFigureOut">
              <a:rPr lang="pt-BR"/>
              <a:pPr>
                <a:defRPr/>
              </a:pPr>
              <a:t>22/04/2019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A2F50-295B-4F8D-B2E3-4D1C75B0D26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42514-004C-4172-AD16-D71317A595B2}" type="datetimeFigureOut">
              <a:rPr lang="pt-BR"/>
              <a:pPr>
                <a:defRPr/>
              </a:pPr>
              <a:t>22/04/2019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7ABB9-58CA-466C-AC2C-3529D189F57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830979" y="274639"/>
            <a:ext cx="2430304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40067" y="274639"/>
            <a:ext cx="7110889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FDE4C-0EBE-4618-A8DD-590D8E3766EA}" type="datetimeFigureOut">
              <a:rPr lang="pt-BR"/>
              <a:pPr>
                <a:defRPr/>
              </a:pPr>
              <a:t>22/04/2019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47323-54CA-47EF-890A-B15262FD34B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61C55-60E9-443B-9CE3-D9D582C8A2C1}" type="datetimeFigureOut">
              <a:rPr lang="pt-BR"/>
              <a:pPr>
                <a:defRPr/>
              </a:pPr>
              <a:t>22/04/2019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7BE20-F7AF-44F1-81E9-45EC8CE2E01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3232" y="4406901"/>
            <a:ext cx="9181148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53232" y="2906713"/>
            <a:ext cx="918114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6F3E0-8AAC-4CC2-9023-A913834313A1}" type="datetimeFigureOut">
              <a:rPr lang="pt-BR"/>
              <a:pPr>
                <a:defRPr/>
              </a:pPr>
              <a:t>22/04/2019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7D9CC-0285-44B2-94F0-D66FF805D43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40068" y="1600201"/>
            <a:ext cx="477059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490686" y="1600201"/>
            <a:ext cx="477059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6515C-B23B-4147-91E2-E872864BE728}" type="datetimeFigureOut">
              <a:rPr lang="pt-BR"/>
              <a:pPr>
                <a:defRPr/>
              </a:pPr>
              <a:t>22/04/2019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5D751-4E1F-464F-A7F6-A744D166C1D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40068" y="1535113"/>
            <a:ext cx="477247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40068" y="2174875"/>
            <a:ext cx="477247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486936" y="1535113"/>
            <a:ext cx="477434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486936" y="2174875"/>
            <a:ext cx="477434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1933E-04FA-43CF-ADA0-EAC1DFD551DD}" type="datetimeFigureOut">
              <a:rPr lang="pt-BR"/>
              <a:pPr>
                <a:defRPr/>
              </a:pPr>
              <a:t>22/04/2019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38E52-DC69-40F8-AB3E-E828543861B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D35A3-BA87-4075-A0B3-498A35FCDD63}" type="datetimeFigureOut">
              <a:rPr lang="pt-BR"/>
              <a:pPr>
                <a:defRPr/>
              </a:pPr>
              <a:t>22/04/2019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8CEDA-65AA-48D9-B0C0-8A93BAA0825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BB883-6C26-4E46-945B-EBAC33C09C81}" type="datetimeFigureOut">
              <a:rPr lang="pt-BR"/>
              <a:pPr>
                <a:defRPr/>
              </a:pPr>
              <a:t>22/04/2019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98289-EEA1-4B59-BB8A-265D33FF42E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0068" y="273050"/>
            <a:ext cx="355357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23028" y="273051"/>
            <a:ext cx="603825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40068" y="1435101"/>
            <a:ext cx="355357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895B4-0EA7-4DDF-948C-732FCE69FAB4}" type="datetimeFigureOut">
              <a:rPr lang="pt-BR"/>
              <a:pPr>
                <a:defRPr/>
              </a:pPr>
              <a:t>22/04/2019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009B4-42D6-4026-93F6-C3EE24695E9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17140" y="4800600"/>
            <a:ext cx="648081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117140" y="612775"/>
            <a:ext cx="648081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117140" y="5367338"/>
            <a:ext cx="648081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4EDAF-233D-4344-927A-65D99194000E}" type="datetimeFigureOut">
              <a:rPr lang="pt-BR"/>
              <a:pPr>
                <a:defRPr/>
              </a:pPr>
              <a:t>22/04/2019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F1019-B338-4D18-8543-4548610B0A1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539750" y="274638"/>
            <a:ext cx="97218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539750" y="1600200"/>
            <a:ext cx="97218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539750" y="6356350"/>
            <a:ext cx="2520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1C38CA-1BF4-4623-92B5-63E5D483A184}" type="datetimeFigureOut">
              <a:rPr lang="pt-BR"/>
              <a:pPr>
                <a:defRPr/>
              </a:pPr>
              <a:t>22/04/2019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690938" y="6356350"/>
            <a:ext cx="3419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7740650" y="6356350"/>
            <a:ext cx="2520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25562DE-2F5A-4844-9BA7-1A8B0F58315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64"/>
          <a:stretch/>
        </p:blipFill>
        <p:spPr bwMode="auto">
          <a:xfrm>
            <a:off x="11018" y="0"/>
            <a:ext cx="10790332" cy="6858000"/>
          </a:xfrm>
          <a:prstGeom prst="rect">
            <a:avLst/>
          </a:prstGeom>
          <a:ln w="12700"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-18818" y="4369552"/>
            <a:ext cx="10820168" cy="1631216"/>
          </a:xfrm>
          <a:prstGeom prst="rect">
            <a:avLst/>
          </a:prstGeom>
          <a:solidFill>
            <a:srgbClr val="0D0D0D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pt-BR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linga" pitchFamily="34" charset="0"/>
              <a:cs typeface="Kalinga" pitchFamily="34" charset="0"/>
            </a:endParaRPr>
          </a:p>
          <a:p>
            <a:pPr algn="ctr"/>
            <a:r>
              <a:rPr lang="pt-BR" sz="3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inga" pitchFamily="34" charset="0"/>
                <a:cs typeface="Kalinga" pitchFamily="34" charset="0"/>
              </a:rPr>
              <a:t>PLANO DE MANEJO</a:t>
            </a:r>
          </a:p>
          <a:p>
            <a:pPr algn="ctr"/>
            <a:r>
              <a:rPr lang="pt-BR" sz="3200" b="1" dirty="0" smtClean="0">
                <a:solidFill>
                  <a:schemeClr val="bg1"/>
                </a:solidFill>
                <a:latin typeface="Kalinga" pitchFamily="34" charset="0"/>
                <a:cs typeface="Kalinga" pitchFamily="34" charset="0"/>
              </a:rPr>
              <a:t>ESTAÇÃO ECOLÓGICA SANTA MARIA</a:t>
            </a:r>
          </a:p>
          <a:p>
            <a:pPr algn="ctr"/>
            <a:r>
              <a:rPr lang="pt-BR" dirty="0" smtClean="0">
                <a:solidFill>
                  <a:schemeClr val="bg1"/>
                </a:solidFill>
                <a:latin typeface="Kalinga" pitchFamily="34" charset="0"/>
                <a:cs typeface="Kalinga" pitchFamily="34" charset="0"/>
              </a:rPr>
              <a:t>2019 </a:t>
            </a:r>
            <a:endParaRPr lang="pt-BR" dirty="0">
              <a:solidFill>
                <a:schemeClr val="bg1"/>
              </a:solidFill>
              <a:latin typeface="Kalinga" pitchFamily="34" charset="0"/>
              <a:cs typeface="Kalinga" pitchFamily="34" charset="0"/>
            </a:endParaRPr>
          </a:p>
        </p:txBody>
      </p:sp>
      <p:pic>
        <p:nvPicPr>
          <p:cNvPr id="6" name="Imagem 5" descr="REGUA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38"/>
          <a:stretch/>
        </p:blipFill>
        <p:spPr bwMode="auto">
          <a:xfrm>
            <a:off x="1944291" y="6309320"/>
            <a:ext cx="5081905" cy="4984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m 8" descr="C:\Users\leni\Desktop\GovernoSP_SecretariadedeInfraestruturaeMeioAmbientel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9"/>
          <a:stretch/>
        </p:blipFill>
        <p:spPr bwMode="auto">
          <a:xfrm>
            <a:off x="7181136" y="6083895"/>
            <a:ext cx="1448435" cy="72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72083" y="77136"/>
            <a:ext cx="10044145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MEIO BIÓTICO - FAUNA</a:t>
            </a:r>
            <a:endParaRPr lang="pt-BR" sz="3200" dirty="0">
              <a:latin typeface="+mj-lt"/>
            </a:endParaRPr>
          </a:p>
        </p:txBody>
      </p:sp>
      <p:pic>
        <p:nvPicPr>
          <p:cNvPr id="7170" name="Picture 2" descr="F:\Santa Maria\pula-pula-de-sobrancelha.JPG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99" y="980728"/>
            <a:ext cx="4799458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Santa Maria\batuqueiro 2.JPG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769" y="980728"/>
            <a:ext cx="4799458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16099" y="4580728"/>
            <a:ext cx="9217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Aves endêmicas </a:t>
            </a:r>
            <a:r>
              <a:rPr lang="pt-BR" sz="1200" dirty="0"/>
              <a:t>do Cerrado: pula-pula-de-sobrancelha </a:t>
            </a:r>
            <a:r>
              <a:rPr lang="pt-BR" sz="1200" i="1" dirty="0" err="1"/>
              <a:t>Myiothlypis</a:t>
            </a:r>
            <a:r>
              <a:rPr lang="pt-BR" sz="1200" i="1" dirty="0"/>
              <a:t> </a:t>
            </a:r>
            <a:r>
              <a:rPr lang="pt-BR" sz="1200" i="1" dirty="0" err="1"/>
              <a:t>leucophrys</a:t>
            </a:r>
            <a:r>
              <a:rPr lang="pt-BR" sz="1200" i="1" dirty="0"/>
              <a:t> </a:t>
            </a:r>
            <a:r>
              <a:rPr lang="pt-BR" sz="1200" dirty="0" smtClean="0"/>
              <a:t>e batuqueiro </a:t>
            </a:r>
            <a:r>
              <a:rPr lang="pt-BR" sz="1200" i="1" dirty="0" err="1"/>
              <a:t>Saltatricula</a:t>
            </a:r>
            <a:r>
              <a:rPr lang="pt-BR" sz="1200" i="1" dirty="0"/>
              <a:t> </a:t>
            </a:r>
            <a:r>
              <a:rPr lang="pt-BR" sz="1200" i="1" dirty="0" err="1" smtClean="0"/>
              <a:t>atricollis</a:t>
            </a:r>
            <a:r>
              <a:rPr lang="pt-BR" sz="1200" dirty="0" smtClean="0"/>
              <a:t>.</a:t>
            </a:r>
            <a:endParaRPr lang="pt-BR" sz="12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360116" y="5229200"/>
            <a:ext cx="826995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Registradas</a:t>
            </a:r>
            <a:r>
              <a:rPr lang="pt-BR" sz="1400" b="1" dirty="0" smtClean="0"/>
              <a:t> 120</a:t>
            </a:r>
            <a:r>
              <a:rPr lang="pt-BR" sz="1400" dirty="0" smtClean="0"/>
              <a:t> espécies de aves e </a:t>
            </a:r>
            <a:r>
              <a:rPr lang="pt-BR" sz="1400" b="1" dirty="0" smtClean="0"/>
              <a:t>02</a:t>
            </a:r>
            <a:r>
              <a:rPr lang="pt-BR" sz="1400" dirty="0" smtClean="0"/>
              <a:t> de </a:t>
            </a:r>
            <a:r>
              <a:rPr lang="pt-BR" sz="1400" dirty="0"/>
              <a:t>primatas. </a:t>
            </a:r>
            <a:endParaRPr lang="pt-BR" sz="1400" dirty="0" smtClean="0"/>
          </a:p>
          <a:p>
            <a:endParaRPr lang="pt-BR" sz="1400" dirty="0" smtClean="0"/>
          </a:p>
          <a:p>
            <a:r>
              <a:rPr lang="pt-BR" sz="1400" dirty="0" smtClean="0"/>
              <a:t>Duas espécies ameaçadas: sanã-de-cara-ruiva </a:t>
            </a:r>
            <a:r>
              <a:rPr lang="pt-BR" sz="1400" i="1" dirty="0" err="1"/>
              <a:t>Laterallus</a:t>
            </a:r>
            <a:r>
              <a:rPr lang="pt-BR" sz="1400" i="1" dirty="0"/>
              <a:t> </a:t>
            </a:r>
            <a:r>
              <a:rPr lang="pt-BR" sz="1400" i="1" dirty="0" err="1" smtClean="0"/>
              <a:t>xenopterus</a:t>
            </a:r>
            <a:r>
              <a:rPr lang="pt-BR" sz="1400" i="1" dirty="0" smtClean="0"/>
              <a:t> </a:t>
            </a:r>
            <a:r>
              <a:rPr lang="pt-BR" sz="1400" dirty="0" smtClean="0"/>
              <a:t>e pula-pula-de-sobrancelha</a:t>
            </a:r>
            <a:r>
              <a:rPr lang="pt-BR" sz="1400" i="1" dirty="0" smtClean="0"/>
              <a:t>. </a:t>
            </a:r>
          </a:p>
          <a:p>
            <a:endParaRPr lang="pt-BR" sz="1400" i="1" dirty="0" smtClean="0"/>
          </a:p>
          <a:p>
            <a:r>
              <a:rPr lang="pt-BR" sz="1400" dirty="0" smtClean="0"/>
              <a:t>Duas espécies</a:t>
            </a:r>
            <a:r>
              <a:rPr lang="pt-BR" sz="1400" i="1" dirty="0" smtClean="0"/>
              <a:t> </a:t>
            </a:r>
            <a:r>
              <a:rPr lang="pt-BR" sz="1400" dirty="0" smtClean="0"/>
              <a:t>exóticas </a:t>
            </a:r>
            <a:r>
              <a:rPr lang="pt-BR" sz="1400" dirty="0" err="1" smtClean="0"/>
              <a:t>sinantrópicas</a:t>
            </a:r>
            <a:r>
              <a:rPr lang="pt-BR" sz="1400" dirty="0" smtClean="0"/>
              <a:t>: </a:t>
            </a:r>
          </a:p>
          <a:p>
            <a:endParaRPr lang="pt-BR" sz="1400" dirty="0" smtClean="0"/>
          </a:p>
          <a:p>
            <a:r>
              <a:rPr lang="pt-BR" sz="1400" dirty="0" smtClean="0"/>
              <a:t>pombo-doméstico </a:t>
            </a:r>
            <a:r>
              <a:rPr lang="pt-BR" sz="1400" i="1" dirty="0" err="1"/>
              <a:t>Columba</a:t>
            </a:r>
            <a:r>
              <a:rPr lang="pt-BR" sz="1400" i="1" dirty="0"/>
              <a:t> </a:t>
            </a:r>
            <a:r>
              <a:rPr lang="pt-BR" sz="1400" i="1" dirty="0" err="1"/>
              <a:t>livia</a:t>
            </a:r>
            <a:r>
              <a:rPr lang="pt-BR" sz="1400" dirty="0"/>
              <a:t> </a:t>
            </a:r>
            <a:r>
              <a:rPr lang="pt-BR" sz="1400" dirty="0" smtClean="0"/>
              <a:t>e pardal </a:t>
            </a:r>
            <a:r>
              <a:rPr lang="pt-BR" sz="1400" i="1" dirty="0" err="1"/>
              <a:t>Passer</a:t>
            </a:r>
            <a:r>
              <a:rPr lang="pt-BR" sz="1400" i="1" dirty="0"/>
              <a:t> </a:t>
            </a:r>
            <a:r>
              <a:rPr lang="pt-BR" sz="1400" i="1" dirty="0" err="1" smtClean="0"/>
              <a:t>domesticus</a:t>
            </a:r>
            <a:r>
              <a:rPr lang="pt-BR" sz="1400" dirty="0" smtClean="0"/>
              <a:t>.</a:t>
            </a:r>
            <a:endParaRPr lang="pt-B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C:\MARCIO ROSSI\rossi_dir\PLANO_MANEJO\SANTA MARIA\FRAGILIDADE.jpg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3" y="1629091"/>
            <a:ext cx="6479619" cy="43200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5" name="CaixaDeTexto 4"/>
          <p:cNvSpPr txBox="1"/>
          <p:nvPr/>
        </p:nvSpPr>
        <p:spPr>
          <a:xfrm>
            <a:off x="75" y="77136"/>
            <a:ext cx="10329897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MEIO FÍSICO – SOLOS E FRAGILIDADE</a:t>
            </a:r>
            <a:endParaRPr lang="pt-BR" sz="3200" dirty="0">
              <a:latin typeface="+mj-lt"/>
            </a:endParaRPr>
          </a:p>
        </p:txBody>
      </p:sp>
      <p:pic>
        <p:nvPicPr>
          <p:cNvPr id="4" name="Imagem 3" descr="C:\IF\DIOGO\UNIDADES\Santa_Maria\JPEG\MAPA DE SOLOS - FINAL.jpg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517" y="45384"/>
            <a:ext cx="4365750" cy="68400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71453" y="77136"/>
            <a:ext cx="10329897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MEIO FÍSICO - MINERAÇÃO</a:t>
            </a:r>
            <a:endParaRPr lang="pt-BR" sz="3200" dirty="0">
              <a:latin typeface="+mj-lt"/>
            </a:endParaRPr>
          </a:p>
        </p:txBody>
      </p:sp>
      <p:pic>
        <p:nvPicPr>
          <p:cNvPr id="5" name="Imagem 4" descr="D:\Arquivos IG-12dez2016\Plano de Manejo_CPLA-2017\EE Santa Maria\Mineração\Mapa_EE_Santa Maria\5EE Santa Maria [Convertido].jpg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251" y="980728"/>
            <a:ext cx="7641348" cy="540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8286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474323"/>
              </p:ext>
            </p:extLst>
          </p:nvPr>
        </p:nvGraphicFramePr>
        <p:xfrm>
          <a:off x="216099" y="1052736"/>
          <a:ext cx="5569585" cy="14721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56105"/>
                <a:gridCol w="1856740"/>
                <a:gridCol w="1856740"/>
              </a:tblGrid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Relação das zonas internas da E. </a:t>
                      </a:r>
                      <a:r>
                        <a:rPr lang="pt-BR" sz="1200" dirty="0" err="1">
                          <a:effectLst/>
                        </a:rPr>
                        <a:t>Ec</a:t>
                      </a:r>
                      <a:r>
                        <a:rPr lang="pt-BR" sz="1200" dirty="0">
                          <a:effectLst/>
                        </a:rPr>
                        <a:t>. de Santa Maria.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Zona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Dimensão (hectares - ha)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% do total da UC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Conservação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348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27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Recuperação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898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70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Uso Extensivo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42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TOTAL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1.288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100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Obs. As dimensões e percentuais são aproximadas.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757205" y="71414"/>
            <a:ext cx="10044145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ZONEAMENTO INTERNO</a:t>
            </a:r>
            <a:endParaRPr lang="pt-BR" sz="3200" dirty="0">
              <a:latin typeface="+mj-lt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054" y="45384"/>
            <a:ext cx="4419173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52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1566720"/>
              </p:ext>
            </p:extLst>
          </p:nvPr>
        </p:nvGraphicFramePr>
        <p:xfrm>
          <a:off x="72083" y="1124744"/>
          <a:ext cx="5256584" cy="11742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0160"/>
                <a:gridCol w="2088232"/>
                <a:gridCol w="1728192"/>
              </a:tblGrid>
              <a:tr h="0">
                <a:tc gridSpan="3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Relação dos Setores da Zona de Amortecimento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Setor 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Dimensão (hectares - ha)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% total ZA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SETOR I 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7.581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88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SETOR II 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1.073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12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TOTAL 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pt-BR" sz="1200" dirty="0">
                          <a:effectLst/>
                        </a:rPr>
                        <a:t>8.654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100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 gridSpan="3"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Obs. As dimensões e percentuais são aproximadas.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10573" y="2296829"/>
            <a:ext cx="511256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Tabela: Relação dos Setores da Zona de Amortecimento da EE de Santa Maria.</a:t>
            </a: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757205" y="71414"/>
            <a:ext cx="10044145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ZONA DE AMORTECIMENTO</a:t>
            </a:r>
            <a:endParaRPr lang="pt-BR" sz="3200" dirty="0">
              <a:latin typeface="+mj-lt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803" y="45384"/>
            <a:ext cx="4756448" cy="68400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72083" y="2708920"/>
            <a:ext cx="5400675" cy="36009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t-BR" sz="1200" b="1" dirty="0"/>
              <a:t>Descrição:</a:t>
            </a:r>
            <a:r>
              <a:rPr lang="pt-BR" sz="1200" dirty="0"/>
              <a:t> Compreende território de aproximadamente 8.654 ha. Delimitada ao sul, a Zona de amortecimento (ZA) da Estação Ecológica de Santa Maria contorna a Estação Experimental de Bento Quirino, cruza o Ribeirão do Tamanduá e segue pela rodovia Conde Francisco Matarazzo Junior (SP 253) em direção à rodovia Anhanguera (SP- 330). À oeste, o limite da ZA é dado, então, pelo eixo da rodovia Anhanguera (SP-330), da saída 274 ao km 286 e envolve os córregos Água da Cruz e Córrego Santa Maria que desaguam no Rio Tamanduá pela sua margem esquerda</a:t>
            </a:r>
            <a:r>
              <a:rPr lang="pt-BR" sz="1200" dirty="0" smtClean="0"/>
              <a:t>.</a:t>
            </a:r>
          </a:p>
          <a:p>
            <a:pPr algn="just"/>
            <a:endParaRPr lang="pt-BR" sz="1200" dirty="0" smtClean="0"/>
          </a:p>
          <a:p>
            <a:pPr algn="just"/>
            <a:r>
              <a:rPr lang="pt-BR" sz="1200" dirty="0"/>
              <a:t>No km 286 da rodovia Anhanguera (SP-330), o limite da ZA inflete para noroeste pelo divisor topográfico do Córrego Santa Maria, cruza a Ferrovia Centro-Atlântica e segue em direção ao Rio Tamanduá, para a seguir, englobar o remanescente de cerrado situado ao norte da Unidade de Conservação</a:t>
            </a:r>
            <a:r>
              <a:rPr lang="pt-BR" sz="1200" dirty="0" smtClean="0"/>
              <a:t>.</a:t>
            </a:r>
          </a:p>
          <a:p>
            <a:pPr algn="just"/>
            <a:endParaRPr lang="pt-BR" sz="1200" dirty="0"/>
          </a:p>
          <a:p>
            <a:pPr algn="just"/>
            <a:r>
              <a:rPr lang="pt-BR" sz="1200" dirty="0"/>
              <a:t>Posteriormente, a ZA segue para sudeste, por uma faixa de 500 metros medida a partir dos limites da Estação Ecológica de Santa </a:t>
            </a:r>
            <a:r>
              <a:rPr lang="pt-BR" sz="1200" dirty="0" smtClean="0"/>
              <a:t>Maria, </a:t>
            </a:r>
            <a:r>
              <a:rPr lang="pt-BR" sz="1200" dirty="0"/>
              <a:t>até contornar o Assentamento Rural Mário Covas e a Estação Experimental de Bento Quirino, englobando-os</a:t>
            </a:r>
            <a:r>
              <a:rPr lang="pt-BR" sz="1200" dirty="0" smtClean="0"/>
              <a:t>.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229566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88107" y="1772816"/>
            <a:ext cx="5400675" cy="43396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t-BR" sz="1200" b="1" dirty="0"/>
              <a:t>SETOR I</a:t>
            </a:r>
            <a:endParaRPr lang="pt-BR" sz="1200" dirty="0"/>
          </a:p>
          <a:p>
            <a:pPr algn="just"/>
            <a:r>
              <a:rPr lang="pt-BR" sz="1200" b="1" dirty="0"/>
              <a:t>Descrição:</a:t>
            </a:r>
            <a:r>
              <a:rPr lang="pt-BR" sz="1200" dirty="0"/>
              <a:t> Corresponde a uma área de aproximadamente 7.581 ha (88 % da área total da ZA), coberta predominantemente por cultivos de </a:t>
            </a:r>
            <a:r>
              <a:rPr lang="pt-BR" sz="1200" dirty="0" err="1"/>
              <a:t>cana-de-açucar</a:t>
            </a:r>
            <a:r>
              <a:rPr lang="pt-BR" sz="1200" dirty="0"/>
              <a:t> e pelo Assentamento Rural Mario Covas, abriga também fragmentos de vegetação de cerrado que fazem conexão com a Estação Ecológica. Neste setor da zona de amortecimento também estão presentes o duto OSBRA, uma linha de transmissão de energia, trechos de estradas e da Ferrovia Centro-Atlântica - FCA </a:t>
            </a:r>
            <a:r>
              <a:rPr lang="pt-BR" sz="1200" dirty="0" smtClean="0"/>
              <a:t>.</a:t>
            </a:r>
          </a:p>
          <a:p>
            <a:pPr algn="just"/>
            <a:endParaRPr lang="pt-BR" sz="1200" dirty="0"/>
          </a:p>
          <a:p>
            <a:pPr algn="just"/>
            <a:r>
              <a:rPr lang="pt-BR" sz="1200" b="1" dirty="0"/>
              <a:t>Objetivo:</a:t>
            </a:r>
            <a:r>
              <a:rPr lang="pt-BR" sz="1200" dirty="0"/>
              <a:t> Salvaguardar, restaurar e ampliar as Áreas de Preservação Permanente imersas em áreas de uso </a:t>
            </a:r>
            <a:r>
              <a:rPr lang="pt-BR" sz="1200" dirty="0" err="1"/>
              <a:t>agrossilvopastoris</a:t>
            </a:r>
            <a:r>
              <a:rPr lang="pt-BR" sz="1200" dirty="0"/>
              <a:t>, de modo a assegurar a conservação da biodiversidade e a disponibilidade dos serviços ecossistêmicos e conservar os remanescentes de vegetação relevantes para a conectividade e o fluxo gênico</a:t>
            </a:r>
            <a:r>
              <a:rPr lang="pt-BR" sz="1200" dirty="0" smtClean="0"/>
              <a:t>.</a:t>
            </a:r>
          </a:p>
          <a:p>
            <a:pPr algn="just"/>
            <a:endParaRPr lang="pt-BR" sz="1200" dirty="0"/>
          </a:p>
          <a:p>
            <a:pPr algn="just"/>
            <a:r>
              <a:rPr lang="pt-BR" sz="1200" b="1" dirty="0"/>
              <a:t>SETOR II</a:t>
            </a:r>
            <a:endParaRPr lang="pt-BR" sz="1200" dirty="0"/>
          </a:p>
          <a:p>
            <a:pPr algn="just"/>
            <a:r>
              <a:rPr lang="pt-BR" sz="1200" b="1" dirty="0"/>
              <a:t>Descrição:</a:t>
            </a:r>
            <a:r>
              <a:rPr lang="pt-BR" sz="1200" dirty="0"/>
              <a:t> Corresponde a área de aproximadamente 1.073 ha (12 % da área total da ZA), composto por áreas de mineração de areia e argila, pela Estação Experimental de Bento Quirino, trechos de linha de transmissão de energia, de estradas e da Ferrovia Centro-Atlântica – FCA</a:t>
            </a:r>
            <a:r>
              <a:rPr lang="pt-BR" sz="1200" dirty="0" smtClean="0"/>
              <a:t>.</a:t>
            </a:r>
          </a:p>
          <a:p>
            <a:pPr algn="just"/>
            <a:endParaRPr lang="pt-BR" sz="1200" dirty="0"/>
          </a:p>
          <a:p>
            <a:pPr algn="just"/>
            <a:r>
              <a:rPr lang="pt-BR" sz="1200" b="1" dirty="0"/>
              <a:t>Objetivo:</a:t>
            </a:r>
            <a:r>
              <a:rPr lang="pt-BR" sz="1200" dirty="0"/>
              <a:t> Minimizar os impactos das pressões urbanas, industriais e minerárias sobre a UC.</a:t>
            </a:r>
            <a:endParaRPr lang="pt-BR" sz="12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757205" y="71414"/>
            <a:ext cx="10044145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ZONA DE AMORTECIMENTO</a:t>
            </a:r>
            <a:endParaRPr lang="pt-BR" sz="3200" dirty="0">
              <a:latin typeface="+mj-lt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803" y="45384"/>
            <a:ext cx="4756448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572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908249" y="1763524"/>
            <a:ext cx="63007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DAS NORMATIVAS DA ZONA DE AMORTECIMENTO - </a:t>
            </a:r>
            <a:r>
              <a:rPr lang="pt-BR" dirty="0" smtClean="0"/>
              <a:t>ZA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757205" y="71414"/>
            <a:ext cx="10044145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ZONA DE AMORTECIMENTO</a:t>
            </a:r>
            <a:endParaRPr lang="pt-BR" sz="3200" dirty="0">
              <a:latin typeface="+mj-lt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512243" y="2577678"/>
            <a:ext cx="698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As normas refletem a legislação vigente e apresentam estímulos para que ocorram a preservação e conservação da biodiversidade no entorno imediato da Unidade de Conservação.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15652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57205" y="71414"/>
            <a:ext cx="10044145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PROGRAMAS DE GESTÃO</a:t>
            </a:r>
            <a:endParaRPr lang="pt-BR" sz="3200" dirty="0">
              <a:latin typeface="+mj-lt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60115" y="1046341"/>
            <a:ext cx="1022513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b="1" dirty="0" smtClean="0"/>
              <a:t>Programa de Manejo e Recuperação</a:t>
            </a:r>
          </a:p>
          <a:p>
            <a:pPr algn="just"/>
            <a:r>
              <a:rPr lang="pt-BR" sz="1600" b="1" dirty="0"/>
              <a:t>Objetivo:</a:t>
            </a:r>
            <a:r>
              <a:rPr lang="pt-BR" sz="1600" dirty="0"/>
              <a:t> Assegurar a conservação da diversidade biológica e as funções dos ecossistemas (aquáticos ou terrestres), por meio de ações de recuperação ambiental e manejo sustentável dos recursos naturais</a:t>
            </a:r>
            <a:r>
              <a:rPr lang="pt-BR" sz="1600" dirty="0" smtClean="0"/>
              <a:t>.</a:t>
            </a:r>
          </a:p>
          <a:p>
            <a:pPr algn="just"/>
            <a:endParaRPr lang="pt-BR" sz="1600" dirty="0" smtClean="0"/>
          </a:p>
          <a:p>
            <a:pPr algn="just"/>
            <a:r>
              <a:rPr lang="pt-BR" sz="1600" b="1" dirty="0" smtClean="0"/>
              <a:t>Programa de Uso Público</a:t>
            </a:r>
          </a:p>
          <a:p>
            <a:pPr algn="just"/>
            <a:r>
              <a:rPr lang="pt-BR" sz="1600" b="1" dirty="0"/>
              <a:t>Objetivo:</a:t>
            </a:r>
            <a:r>
              <a:rPr lang="pt-BR" sz="1600" dirty="0"/>
              <a:t> Ordenar as atividades de uso público na unidade de modo a garantir a segurança dos usuários (tanto nas atividades dirigidas quanto livres) e minimizar possíveis impactos sobre os recursos naturais protegidos pela UC</a:t>
            </a:r>
            <a:r>
              <a:rPr lang="pt-BR" sz="1600" dirty="0" smtClean="0"/>
              <a:t>.</a:t>
            </a:r>
          </a:p>
          <a:p>
            <a:pPr algn="just"/>
            <a:endParaRPr lang="pt-BR" sz="1600" dirty="0" smtClean="0"/>
          </a:p>
          <a:p>
            <a:pPr algn="just"/>
            <a:r>
              <a:rPr lang="pt-BR" sz="1600" b="1" dirty="0" smtClean="0"/>
              <a:t>Programa de Interação Socioambiental</a:t>
            </a:r>
          </a:p>
          <a:p>
            <a:pPr algn="just"/>
            <a:r>
              <a:rPr lang="pt-BR" sz="1600" b="1" dirty="0"/>
              <a:t>Objetivo:</a:t>
            </a:r>
            <a:r>
              <a:rPr lang="pt-BR" sz="1600" dirty="0"/>
              <a:t> Assegurar, por meio das relações entre os diversos atores do território, os pactos sociais, as boas práticas e o reconhecimento do papel e potencial da Unidade, necessários para garantir os objetivos de criação da Unidade e o desenvolvimento das comunidades envolvidas</a:t>
            </a:r>
            <a:r>
              <a:rPr lang="pt-BR" sz="1600" dirty="0" smtClean="0"/>
              <a:t>.</a:t>
            </a:r>
          </a:p>
          <a:p>
            <a:pPr algn="just"/>
            <a:endParaRPr lang="pt-BR" sz="1600" dirty="0" smtClean="0"/>
          </a:p>
          <a:p>
            <a:pPr algn="just"/>
            <a:r>
              <a:rPr lang="pt-BR" sz="1600" b="1" dirty="0" smtClean="0"/>
              <a:t>Programa de Proteção e Fiscalização</a:t>
            </a:r>
          </a:p>
          <a:p>
            <a:pPr algn="just"/>
            <a:r>
              <a:rPr lang="pt-BR" sz="1600" b="1" dirty="0"/>
              <a:t>Objetivo:</a:t>
            </a:r>
            <a:r>
              <a:rPr lang="pt-BR" sz="1600" dirty="0"/>
              <a:t> Diminuir os vetores de pressão sobre o território, com vistas a garantir a integridade física, biológica e cultural da unidade</a:t>
            </a:r>
            <a:r>
              <a:rPr lang="pt-BR" sz="1600" dirty="0" smtClean="0"/>
              <a:t>.</a:t>
            </a:r>
          </a:p>
          <a:p>
            <a:pPr algn="just"/>
            <a:endParaRPr lang="pt-BR" sz="1600" dirty="0" smtClean="0"/>
          </a:p>
          <a:p>
            <a:pPr algn="just"/>
            <a:r>
              <a:rPr lang="pt-BR" sz="1600" b="1" dirty="0" smtClean="0"/>
              <a:t>Programa de Pesquisa e Monitoramento</a:t>
            </a:r>
          </a:p>
          <a:p>
            <a:pPr algn="just"/>
            <a:r>
              <a:rPr lang="pt-BR" sz="1600" b="1" dirty="0"/>
              <a:t>Objetivo:</a:t>
            </a:r>
            <a:r>
              <a:rPr lang="pt-BR" sz="1600" dirty="0"/>
              <a:t> Produzir, sistematizar, disponibilizar e difundir conhecimentos que auxiliem a gestão da UC em suas diversas ações.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3285165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m 27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3" y="1269160"/>
            <a:ext cx="5044570" cy="3600000"/>
          </a:xfrm>
          <a:prstGeom prst="rect">
            <a:avLst/>
          </a:prstGeom>
        </p:spPr>
      </p:pic>
      <p:pic>
        <p:nvPicPr>
          <p:cNvPr id="29" name="Imagem 28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957" y="1197152"/>
            <a:ext cx="5044570" cy="3600000"/>
          </a:xfrm>
          <a:prstGeom prst="rect">
            <a:avLst/>
          </a:prstGeom>
        </p:spPr>
      </p:pic>
      <p:graphicFrame>
        <p:nvGraphicFramePr>
          <p:cNvPr id="26" name="Tabela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559400"/>
              </p:ext>
            </p:extLst>
          </p:nvPr>
        </p:nvGraphicFramePr>
        <p:xfrm>
          <a:off x="360115" y="5301208"/>
          <a:ext cx="10225136" cy="81123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584651"/>
                <a:gridCol w="1914156"/>
                <a:gridCol w="2261833"/>
                <a:gridCol w="4464496"/>
              </a:tblGrid>
              <a:tr h="597879">
                <a:tc>
                  <a:txBody>
                    <a:bodyPr/>
                    <a:lstStyle/>
                    <a:p>
                      <a:pPr marL="38735" algn="ctr">
                        <a:spcBef>
                          <a:spcPts val="80"/>
                        </a:spcBef>
                        <a:spcAft>
                          <a:spcPts val="0"/>
                        </a:spcAft>
                      </a:pPr>
                      <a:endParaRPr lang="pt-BR" sz="1400" dirty="0" smtClean="0">
                        <a:effectLst/>
                      </a:endParaRPr>
                    </a:p>
                    <a:p>
                      <a:pPr marL="38735" algn="ctr">
                        <a:spcBef>
                          <a:spcPts val="8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</a:rPr>
                        <a:t>ÁREA </a:t>
                      </a:r>
                      <a:r>
                        <a:rPr lang="pt-BR" sz="1400" dirty="0">
                          <a:effectLst/>
                        </a:rPr>
                        <a:t>DA UC</a:t>
                      </a:r>
                      <a:endParaRPr lang="pt-BR" sz="1400" dirty="0">
                        <a:effectLst/>
                        <a:latin typeface="Arial"/>
                        <a:ea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830" marR="473075" algn="ctr">
                        <a:lnSpc>
                          <a:spcPts val="11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endParaRPr lang="pt-BR" sz="1400" dirty="0" smtClean="0">
                        <a:effectLst/>
                      </a:endParaRPr>
                    </a:p>
                    <a:p>
                      <a:pPr marL="36830" marR="473075" algn="ctr">
                        <a:lnSpc>
                          <a:spcPts val="11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</a:rPr>
                        <a:t>MUNICÍPIO </a:t>
                      </a:r>
                      <a:r>
                        <a:rPr lang="pt-BR" sz="1400" dirty="0">
                          <a:effectLst/>
                        </a:rPr>
                        <a:t>ABRANGIDO</a:t>
                      </a:r>
                      <a:endParaRPr lang="pt-BR" sz="1400" dirty="0">
                        <a:effectLst/>
                        <a:latin typeface="Arial"/>
                        <a:ea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830" algn="ctr">
                        <a:lnSpc>
                          <a:spcPts val="11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endParaRPr lang="pt-BR" sz="1400" dirty="0" smtClean="0">
                        <a:effectLst/>
                      </a:endParaRPr>
                    </a:p>
                    <a:p>
                      <a:pPr marL="36830" algn="ctr">
                        <a:lnSpc>
                          <a:spcPts val="11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</a:rPr>
                        <a:t>REGIÃO </a:t>
                      </a:r>
                      <a:r>
                        <a:rPr lang="pt-BR" sz="1400" dirty="0">
                          <a:effectLst/>
                        </a:rPr>
                        <a:t>ADMINISTRATIVA</a:t>
                      </a:r>
                      <a:endParaRPr lang="pt-BR" sz="1400" dirty="0">
                        <a:effectLst/>
                        <a:latin typeface="Arial"/>
                        <a:ea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830" marR="152400" algn="ctr">
                        <a:lnSpc>
                          <a:spcPts val="11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endParaRPr lang="pt-BR" sz="1400" dirty="0" smtClean="0">
                        <a:effectLst/>
                      </a:endParaRPr>
                    </a:p>
                    <a:p>
                      <a:pPr marL="36830" marR="152400" algn="ctr">
                        <a:lnSpc>
                          <a:spcPts val="11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</a:rPr>
                        <a:t>UNIDADE </a:t>
                      </a:r>
                      <a:r>
                        <a:rPr lang="pt-BR" sz="1400" dirty="0">
                          <a:effectLst/>
                        </a:rPr>
                        <a:t>DE GERENCIAMENTO DE RECURSOS HÍDRICOS (UGRHI)</a:t>
                      </a:r>
                      <a:endParaRPr lang="pt-BR" sz="1400" dirty="0">
                        <a:effectLst/>
                        <a:latin typeface="Arial"/>
                        <a:ea typeface="Arial"/>
                      </a:endParaRPr>
                    </a:p>
                  </a:txBody>
                  <a:tcPr marL="0" marR="0" marT="0" marB="0"/>
                </a:tc>
              </a:tr>
              <a:tr h="188876">
                <a:tc>
                  <a:txBody>
                    <a:bodyPr/>
                    <a:lstStyle/>
                    <a:p>
                      <a:pPr marL="37465"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1287,92 ha</a:t>
                      </a:r>
                      <a:endParaRPr lang="pt-BR" sz="1400">
                        <a:effectLst/>
                        <a:latin typeface="Arial"/>
                        <a:ea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5560"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São Simão</a:t>
                      </a:r>
                      <a:endParaRPr lang="pt-BR" sz="1400" dirty="0">
                        <a:effectLst/>
                        <a:latin typeface="Arial"/>
                        <a:ea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5560"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Ribeirão Preto</a:t>
                      </a:r>
                      <a:endParaRPr lang="pt-BR" sz="1400">
                        <a:effectLst/>
                        <a:latin typeface="Arial"/>
                        <a:ea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5560"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04 - Pardo</a:t>
                      </a:r>
                      <a:endParaRPr lang="pt-BR" sz="1400" dirty="0">
                        <a:effectLst/>
                        <a:latin typeface="Arial"/>
                        <a:ea typeface="Arial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31" name="Rectangle 25"/>
          <p:cNvSpPr>
            <a:spLocks noChangeArrowheads="1"/>
          </p:cNvSpPr>
          <p:nvPr/>
        </p:nvSpPr>
        <p:spPr bwMode="auto">
          <a:xfrm>
            <a:off x="2613025" y="3495675"/>
            <a:ext cx="1080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CaixaDeTexto 33"/>
          <p:cNvSpPr txBox="1"/>
          <p:nvPr/>
        </p:nvSpPr>
        <p:spPr>
          <a:xfrm>
            <a:off x="257139" y="71414"/>
            <a:ext cx="10544211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INFORMAÇÕES GERAIS  </a:t>
            </a:r>
            <a:endParaRPr lang="pt-BR" sz="32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57205" y="857232"/>
            <a:ext cx="990005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pt-BR" sz="2000" b="1" dirty="0" smtClean="0">
                <a:latin typeface="+mn-lt"/>
              </a:rPr>
              <a:t>Criação</a:t>
            </a:r>
            <a:r>
              <a:rPr lang="pt-BR" sz="2000" dirty="0" smtClean="0">
                <a:latin typeface="+mn-lt"/>
              </a:rPr>
              <a:t>		Decreto nº </a:t>
            </a:r>
            <a:r>
              <a:rPr lang="pt-BR" sz="2000" dirty="0">
                <a:latin typeface="+mn-lt"/>
              </a:rPr>
              <a:t>23.792, de </a:t>
            </a:r>
            <a:r>
              <a:rPr lang="pt-BR" sz="2000" dirty="0" smtClean="0">
                <a:latin typeface="+mn-lt"/>
              </a:rPr>
              <a:t>13/08/1985 </a:t>
            </a:r>
            <a:r>
              <a:rPr lang="pt-BR" sz="2000" dirty="0">
                <a:latin typeface="+mn-lt"/>
              </a:rPr>
              <a:t>e </a:t>
            </a:r>
            <a:r>
              <a:rPr lang="pt-BR" sz="2000" dirty="0" smtClean="0">
                <a:latin typeface="+mn-lt"/>
              </a:rPr>
              <a:t>nº </a:t>
            </a:r>
            <a:r>
              <a:rPr lang="pt-BR" sz="2000" dirty="0">
                <a:latin typeface="+mn-lt"/>
              </a:rPr>
              <a:t>55.346, de </a:t>
            </a:r>
            <a:r>
              <a:rPr lang="pt-BR" sz="2000" dirty="0" smtClean="0">
                <a:latin typeface="+mn-lt"/>
              </a:rPr>
              <a:t>13/01/2010</a:t>
            </a:r>
          </a:p>
          <a:p>
            <a:endParaRPr lang="pt-BR" sz="2000" dirty="0" smtClean="0">
              <a:latin typeface="+mn-lt"/>
            </a:endParaRP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000" b="1" dirty="0" smtClean="0">
                <a:latin typeface="+mn-lt"/>
              </a:rPr>
              <a:t>Órgão Gestor</a:t>
            </a:r>
            <a:r>
              <a:rPr lang="pt-BR" sz="2000" dirty="0" smtClean="0">
                <a:latin typeface="+mn-lt"/>
              </a:rPr>
              <a:t>		Instituto Florestal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000" b="1" dirty="0" smtClean="0">
                <a:latin typeface="+mn-lt"/>
              </a:rPr>
              <a:t>UGRHI</a:t>
            </a:r>
            <a:r>
              <a:rPr lang="pt-BR" sz="2000" dirty="0" smtClean="0">
                <a:latin typeface="+mn-lt"/>
              </a:rPr>
              <a:t>		04 – Bacia Hidrográfica do Rio Pardo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000" b="1" dirty="0" smtClean="0">
                <a:latin typeface="+mn-lt"/>
              </a:rPr>
              <a:t>Área</a:t>
            </a:r>
            <a:r>
              <a:rPr lang="pt-BR" sz="2000" dirty="0" smtClean="0">
                <a:latin typeface="+mn-lt"/>
              </a:rPr>
              <a:t>			1.301,356 ha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 smtClean="0">
                <a:latin typeface="+mn-lt"/>
              </a:rPr>
              <a:t>Vegetação		</a:t>
            </a:r>
            <a:r>
              <a:rPr lang="pt-BR" sz="2000" dirty="0" smtClean="0">
                <a:latin typeface="+mn-lt"/>
              </a:rPr>
              <a:t>Cerrado</a:t>
            </a:r>
            <a:r>
              <a:rPr lang="pt-BR" sz="2000" b="1" dirty="0" smtClean="0">
                <a:latin typeface="+mn-lt"/>
              </a:rPr>
              <a:t> </a:t>
            </a:r>
            <a:r>
              <a:rPr lang="pt-BR" sz="2000" dirty="0" smtClean="0">
                <a:latin typeface="+mn-lt"/>
              </a:rPr>
              <a:t>e</a:t>
            </a:r>
            <a:r>
              <a:rPr lang="pt-BR" sz="2000" b="1" dirty="0" smtClean="0">
                <a:latin typeface="+mn-lt"/>
              </a:rPr>
              <a:t> </a:t>
            </a:r>
            <a:r>
              <a:rPr lang="pt-BR" sz="2000" dirty="0" smtClean="0">
                <a:latin typeface="+mn-lt"/>
              </a:rPr>
              <a:t>Mata Atlântica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000" b="1" dirty="0" smtClean="0">
                <a:latin typeface="+mn-lt"/>
              </a:rPr>
              <a:t>Terras públicas 	</a:t>
            </a:r>
            <a:r>
              <a:rPr lang="pt-BR" altLang="pt-BR" sz="2000" dirty="0" smtClean="0">
                <a:latin typeface="+mn-lt"/>
              </a:rPr>
              <a:t>100% titulada e integralmente regularizada</a:t>
            </a:r>
            <a:endParaRPr lang="pt-BR" sz="2000" dirty="0" smtClean="0">
              <a:latin typeface="+mn-lt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000" b="1" dirty="0" smtClean="0">
                <a:latin typeface="+mn-lt"/>
              </a:rPr>
              <a:t>Ocupação humana	</a:t>
            </a:r>
            <a:r>
              <a:rPr lang="pt-BR" sz="2000" dirty="0" smtClean="0">
                <a:latin typeface="+mn-lt"/>
              </a:rPr>
              <a:t>Não há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000" b="1" dirty="0" smtClean="0">
                <a:latin typeface="+mn-lt"/>
              </a:rPr>
              <a:t>Entorno</a:t>
            </a:r>
            <a:r>
              <a:rPr lang="pt-BR" sz="2000" dirty="0" smtClean="0">
                <a:latin typeface="+mn-lt"/>
              </a:rPr>
              <a:t>		Propriedades rurais e empresa mineradora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000" b="1" dirty="0" smtClean="0">
                <a:latin typeface="+mn-lt"/>
              </a:rPr>
              <a:t>Conselho Consultivo	</a:t>
            </a:r>
            <a:r>
              <a:rPr lang="pt-BR" sz="2000" dirty="0" smtClean="0">
                <a:latin typeface="+mn-lt"/>
              </a:rPr>
              <a:t>Gestão 2019-2021.</a:t>
            </a:r>
            <a:endParaRPr lang="pt-BR" sz="2000" dirty="0">
              <a:latin typeface="+mn-lt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57139" y="71414"/>
            <a:ext cx="10544211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INFORMAÇÕES GERAIS  </a:t>
            </a:r>
            <a:endParaRPr lang="pt-BR" sz="32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57139" y="77136"/>
            <a:ext cx="10544211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ENTORNO</a:t>
            </a:r>
            <a:endParaRPr lang="pt-BR" sz="3200" dirty="0">
              <a:latin typeface="+mj-lt"/>
            </a:endParaRPr>
          </a:p>
        </p:txBody>
      </p:sp>
      <p:pic>
        <p:nvPicPr>
          <p:cNvPr id="6" name="Imagem 5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770" y="692696"/>
            <a:ext cx="7656733" cy="61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237" y="404664"/>
            <a:ext cx="4560662" cy="6480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57139" y="77136"/>
            <a:ext cx="10544211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MEIO ANTRÓPICO – USO DA TERRA</a:t>
            </a:r>
            <a:endParaRPr lang="pt-BR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8676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7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7" y="404664"/>
            <a:ext cx="9164289" cy="6480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57139" y="77136"/>
            <a:ext cx="10544211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MEIO ANTRÓPICO – INFRAÇÕES AMBIENTAIS</a:t>
            </a:r>
            <a:endParaRPr lang="pt-BR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9248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0"/>
            <a:ext cx="1080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0" y="495300"/>
            <a:ext cx="108013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0" y="3390900"/>
            <a:ext cx="108013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0" y="3390900"/>
            <a:ext cx="108013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0" y="6286500"/>
            <a:ext cx="108013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220" name="Imagem 1" descr="Descrição: Descrição: Descrição: P1050875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4" y="1105272"/>
            <a:ext cx="268578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9" name="Imagem 124" descr="Descrição: Descrição: Descrição: P1050870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456" y="1105272"/>
            <a:ext cx="268578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7" name="Imagem 355" descr="Descrição: Descrição: Descrição: P1050879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3" y="3212976"/>
            <a:ext cx="268578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6" name="Imagem 356" descr="Descrição: Descrição: Descrição: P1050889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481" y="3232026"/>
            <a:ext cx="268578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3" name="Imagem 6" descr="Descrição: Descrição: Descrição: P1050906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691" y="1140909"/>
            <a:ext cx="268578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Imagem 54" descr="Descrição: Descrição: Descrição: P1050903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979" y="1097652"/>
            <a:ext cx="268578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Imagem 365" descr="Descrição: C:\IF\Diogo\SANTA MARIA\FOTOS CAMPO\P1050618.JPG"/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595" y="3284984"/>
            <a:ext cx="2703576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val 29"/>
          <p:cNvSpPr>
            <a:spLocks noChangeArrowheads="1"/>
          </p:cNvSpPr>
          <p:nvPr/>
        </p:nvSpPr>
        <p:spPr bwMode="auto">
          <a:xfrm>
            <a:off x="5561831" y="2942084"/>
            <a:ext cx="342900" cy="342900"/>
          </a:xfrm>
          <a:prstGeom prst="ellipse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pt-BR" sz="1100" dirty="0">
                <a:effectLst/>
                <a:latin typeface="Arial"/>
                <a:ea typeface="Arial"/>
              </a:rPr>
              <a:t>A</a:t>
            </a:r>
          </a:p>
        </p:txBody>
      </p:sp>
      <p:sp>
        <p:nvSpPr>
          <p:cNvPr id="29" name="Oval 30"/>
          <p:cNvSpPr>
            <a:spLocks noChangeArrowheads="1"/>
          </p:cNvSpPr>
          <p:nvPr/>
        </p:nvSpPr>
        <p:spPr bwMode="auto">
          <a:xfrm>
            <a:off x="8208987" y="2870076"/>
            <a:ext cx="342900" cy="342900"/>
          </a:xfrm>
          <a:prstGeom prst="ellipse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pt-BR" sz="1100" dirty="0">
                <a:effectLst/>
                <a:latin typeface="Arial"/>
                <a:ea typeface="Arial"/>
              </a:rPr>
              <a:t>B</a:t>
            </a:r>
          </a:p>
        </p:txBody>
      </p:sp>
      <p:sp>
        <p:nvSpPr>
          <p:cNvPr id="30" name="Oval 31"/>
          <p:cNvSpPr>
            <a:spLocks noChangeArrowheads="1"/>
          </p:cNvSpPr>
          <p:nvPr/>
        </p:nvSpPr>
        <p:spPr bwMode="auto">
          <a:xfrm>
            <a:off x="7200875" y="5102324"/>
            <a:ext cx="342900" cy="342900"/>
          </a:xfrm>
          <a:prstGeom prst="ellipse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pt-BR" sz="1100" dirty="0">
                <a:effectLst/>
                <a:latin typeface="Arial"/>
                <a:ea typeface="Arial"/>
              </a:rPr>
              <a:t>C</a:t>
            </a:r>
          </a:p>
        </p:txBody>
      </p:sp>
      <p:sp>
        <p:nvSpPr>
          <p:cNvPr id="14" name="Rectangle 36"/>
          <p:cNvSpPr>
            <a:spLocks noChangeArrowheads="1"/>
          </p:cNvSpPr>
          <p:nvPr/>
        </p:nvSpPr>
        <p:spPr bwMode="auto">
          <a:xfrm>
            <a:off x="0" y="495300"/>
            <a:ext cx="108013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5" name="Rectangle 37"/>
          <p:cNvSpPr>
            <a:spLocks noChangeArrowheads="1"/>
          </p:cNvSpPr>
          <p:nvPr/>
        </p:nvSpPr>
        <p:spPr bwMode="auto">
          <a:xfrm>
            <a:off x="0" y="3390900"/>
            <a:ext cx="108013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39"/>
          <p:cNvSpPr>
            <a:spLocks noChangeArrowheads="1"/>
          </p:cNvSpPr>
          <p:nvPr/>
        </p:nvSpPr>
        <p:spPr bwMode="auto">
          <a:xfrm>
            <a:off x="0" y="3390900"/>
            <a:ext cx="108013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7" name="Rectangle 40"/>
          <p:cNvSpPr>
            <a:spLocks noChangeArrowheads="1"/>
          </p:cNvSpPr>
          <p:nvPr/>
        </p:nvSpPr>
        <p:spPr bwMode="auto">
          <a:xfrm>
            <a:off x="72083" y="5517232"/>
            <a:ext cx="532859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Atividade mineradora encontra-se na planície do Ribeirão do Tamanduá a montante das unidades.</a:t>
            </a:r>
            <a:endParaRPr kumimoji="0" lang="pt-B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43"/>
          <p:cNvSpPr>
            <a:spLocks noChangeArrowheads="1"/>
          </p:cNvSpPr>
          <p:nvPr/>
        </p:nvSpPr>
        <p:spPr bwMode="auto">
          <a:xfrm>
            <a:off x="0" y="6286500"/>
            <a:ext cx="108013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9" name="Rectangle 44"/>
          <p:cNvSpPr>
            <a:spLocks noChangeArrowheads="1"/>
          </p:cNvSpPr>
          <p:nvPr/>
        </p:nvSpPr>
        <p:spPr bwMode="auto">
          <a:xfrm>
            <a:off x="0" y="9182100"/>
            <a:ext cx="108013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46"/>
          <p:cNvSpPr>
            <a:spLocks noChangeArrowheads="1"/>
          </p:cNvSpPr>
          <p:nvPr/>
        </p:nvSpPr>
        <p:spPr bwMode="auto">
          <a:xfrm>
            <a:off x="0" y="9182100"/>
            <a:ext cx="108013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5832723" y="5445224"/>
            <a:ext cx="48245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(A) e (B) Vagões descarrilados com enxofre exposto. (C) Vista da linha férrea que divide a </a:t>
            </a:r>
            <a:r>
              <a:rPr lang="pt-BR" dirty="0" err="1"/>
              <a:t>E.Ec</a:t>
            </a:r>
            <a:r>
              <a:rPr lang="pt-BR" dirty="0"/>
              <a:t>. da </a:t>
            </a:r>
            <a:r>
              <a:rPr lang="pt-BR" dirty="0" err="1"/>
              <a:t>E.Ex</a:t>
            </a:r>
            <a:r>
              <a:rPr lang="pt-BR" dirty="0"/>
              <a:t>.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471453" y="77136"/>
            <a:ext cx="10329897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IMPACTOS</a:t>
            </a:r>
            <a:endParaRPr lang="pt-BR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83849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84;p13" descr="SavanaGL_Deg.jpg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197232"/>
            <a:ext cx="6480000" cy="43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/>
          <p:cNvSpPr txBox="1"/>
          <p:nvPr/>
        </p:nvSpPr>
        <p:spPr>
          <a:xfrm>
            <a:off x="72083" y="77136"/>
            <a:ext cx="10044145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MEIO BIÓTICO - FITOFISIONOMIAS</a:t>
            </a:r>
            <a:endParaRPr lang="pt-BR" sz="3200" dirty="0">
              <a:latin typeface="+mj-lt"/>
            </a:endParaRPr>
          </a:p>
        </p:txBody>
      </p:sp>
      <p:pic>
        <p:nvPicPr>
          <p:cNvPr id="6" name="Imagem 5" descr="vegetacao_FINAL_05jul2018.jpg"/>
          <p:cNvPicPr preferRelativeResize="0"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76778" y="44624"/>
            <a:ext cx="4380481" cy="6840000"/>
          </a:xfrm>
          <a:prstGeom prst="rect">
            <a:avLst/>
          </a:prstGeom>
        </p:spPr>
      </p:pic>
      <p:sp>
        <p:nvSpPr>
          <p:cNvPr id="8" name="Google Shape;87;p13"/>
          <p:cNvSpPr txBox="1"/>
          <p:nvPr/>
        </p:nvSpPr>
        <p:spPr>
          <a:xfrm>
            <a:off x="179512" y="5589240"/>
            <a:ext cx="6013251" cy="108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Vegetação secundária de Savana Gramíneo-Lenhosa (campo úmido) na Estação Ecológica de Santa Maria. A. Visão da área alterada por mineração. B. campo úmido ocupado por espécie nativa </a:t>
            </a:r>
            <a:r>
              <a:rPr lang="pt-BR" sz="1600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Andropogon</a:t>
            </a:r>
            <a:r>
              <a:rPr lang="pt-BR" sz="16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600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bicornis</a:t>
            </a:r>
            <a:r>
              <a:rPr lang="pt-BR" sz="16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(capim-rabo-de-burro).</a:t>
            </a: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85;p13"/>
          <p:cNvSpPr txBox="1"/>
          <p:nvPr/>
        </p:nvSpPr>
        <p:spPr>
          <a:xfrm>
            <a:off x="179388" y="2908176"/>
            <a:ext cx="327025" cy="30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dirty="0"/>
          </a:p>
        </p:txBody>
      </p:sp>
      <p:sp>
        <p:nvSpPr>
          <p:cNvPr id="10" name="Google Shape;86;p13"/>
          <p:cNvSpPr txBox="1"/>
          <p:nvPr/>
        </p:nvSpPr>
        <p:spPr>
          <a:xfrm>
            <a:off x="179388" y="5085184"/>
            <a:ext cx="288925" cy="30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2083" y="77136"/>
            <a:ext cx="10044145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MEIO BIÓTICO - FLORÍSTICA</a:t>
            </a:r>
            <a:endParaRPr lang="pt-BR" sz="3200" dirty="0">
              <a:latin typeface="+mj-lt"/>
            </a:endParaRPr>
          </a:p>
        </p:txBody>
      </p:sp>
      <p:pic>
        <p:nvPicPr>
          <p:cNvPr id="5" name="Google Shape;92;p14" descr="GramineoLenhosaAntropica_01.jpg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1152529"/>
            <a:ext cx="5400000" cy="36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96;p14"/>
          <p:cNvSpPr txBox="1">
            <a:spLocks noChangeAspect="1"/>
          </p:cNvSpPr>
          <p:nvPr/>
        </p:nvSpPr>
        <p:spPr>
          <a:xfrm>
            <a:off x="69791" y="4941168"/>
            <a:ext cx="533020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Espécies nativas em vegetação secundária de Savana Gramíneo-Lenhosa (campo úmido) na Estação Ecológica de Santa Maria. A. </a:t>
            </a:r>
            <a:r>
              <a:rPr lang="pt-BR" sz="1200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Rhynchanthera</a:t>
            </a:r>
            <a:r>
              <a:rPr lang="pt-BR" sz="12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200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dichotoma</a:t>
            </a:r>
            <a:r>
              <a:rPr lang="pt-BR" sz="12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,</a:t>
            </a:r>
            <a:r>
              <a:rPr lang="pt-BR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B. </a:t>
            </a:r>
            <a:r>
              <a:rPr lang="pt-BR" sz="1200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Ludwigia</a:t>
            </a:r>
            <a:r>
              <a:rPr lang="pt-BR" sz="12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sp., C. </a:t>
            </a:r>
            <a:r>
              <a:rPr lang="pt-BR" sz="1200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Hydrocotyle</a:t>
            </a:r>
            <a:r>
              <a:rPr lang="pt-BR" sz="12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sp.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5760714" y="2060848"/>
            <a:ext cx="435551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Registradas </a:t>
            </a:r>
            <a:r>
              <a:rPr lang="pt-BR" sz="1600" b="1" dirty="0" smtClean="0"/>
              <a:t>162</a:t>
            </a:r>
            <a:r>
              <a:rPr lang="pt-BR" sz="1600" dirty="0" smtClean="0"/>
              <a:t> espécies, três ameaçadas:</a:t>
            </a:r>
          </a:p>
          <a:p>
            <a:endParaRPr lang="pt-BR" sz="1600" dirty="0" smtClean="0"/>
          </a:p>
          <a:p>
            <a:r>
              <a:rPr lang="pt-BR" sz="1600" dirty="0" smtClean="0"/>
              <a:t>caroba-amarela </a:t>
            </a:r>
            <a:r>
              <a:rPr lang="pt-BR" sz="1600" i="1" dirty="0" err="1" smtClean="0"/>
              <a:t>Anemopaegma</a:t>
            </a:r>
            <a:r>
              <a:rPr lang="pt-BR" sz="1600" i="1" dirty="0" smtClean="0"/>
              <a:t> </a:t>
            </a:r>
            <a:r>
              <a:rPr lang="pt-BR" sz="1600" i="1" dirty="0"/>
              <a:t>arvense </a:t>
            </a:r>
            <a:endParaRPr lang="pt-BR" sz="1600" i="1" dirty="0" smtClean="0"/>
          </a:p>
          <a:p>
            <a:endParaRPr lang="pt-BR" sz="1600" i="1" dirty="0" smtClean="0"/>
          </a:p>
          <a:p>
            <a:r>
              <a:rPr lang="pt-BR" sz="1600" dirty="0" smtClean="0"/>
              <a:t>cedro </a:t>
            </a:r>
            <a:r>
              <a:rPr lang="pt-BR" sz="1600" i="1" dirty="0" err="1"/>
              <a:t>Cedrela</a:t>
            </a:r>
            <a:r>
              <a:rPr lang="pt-BR" sz="1600" i="1" dirty="0"/>
              <a:t> </a:t>
            </a:r>
            <a:r>
              <a:rPr lang="pt-BR" sz="1600" i="1" dirty="0" err="1"/>
              <a:t>fissilis</a:t>
            </a:r>
            <a:r>
              <a:rPr lang="pt-BR" sz="1600" i="1" dirty="0"/>
              <a:t> </a:t>
            </a:r>
            <a:endParaRPr lang="pt-BR" sz="1600" i="1" dirty="0" smtClean="0"/>
          </a:p>
          <a:p>
            <a:endParaRPr lang="pt-BR" sz="1600" i="1" dirty="0" smtClean="0"/>
          </a:p>
          <a:p>
            <a:r>
              <a:rPr lang="pt-BR" sz="1600" dirty="0" smtClean="0"/>
              <a:t>canela </a:t>
            </a:r>
            <a:r>
              <a:rPr lang="pt-BR" sz="1600" i="1" dirty="0" err="1"/>
              <a:t>Aniba</a:t>
            </a:r>
            <a:r>
              <a:rPr lang="pt-BR" sz="1600" i="1" dirty="0"/>
              <a:t> </a:t>
            </a:r>
            <a:r>
              <a:rPr lang="pt-BR" sz="1600" i="1" dirty="0" err="1" smtClean="0"/>
              <a:t>heringeri</a:t>
            </a:r>
            <a:endParaRPr lang="pt-BR" sz="1600" i="1" dirty="0" smtClean="0"/>
          </a:p>
          <a:p>
            <a:endParaRPr lang="pt-BR" sz="1600" i="1" dirty="0"/>
          </a:p>
          <a:p>
            <a:endParaRPr lang="pt-BR" sz="1600" i="1" dirty="0" smtClean="0"/>
          </a:p>
          <a:p>
            <a:r>
              <a:rPr lang="pt-BR" sz="1600" b="1" dirty="0" smtClean="0"/>
              <a:t>22 </a:t>
            </a:r>
            <a:r>
              <a:rPr lang="pt-BR" sz="1600" dirty="0" smtClean="0"/>
              <a:t>Exóticas, principais </a:t>
            </a:r>
            <a:r>
              <a:rPr lang="pt-BR" sz="1600" i="1" dirty="0" smtClean="0"/>
              <a:t>Pinus</a:t>
            </a:r>
            <a:r>
              <a:rPr lang="pt-BR" sz="1600" dirty="0" smtClean="0"/>
              <a:t> spp. e </a:t>
            </a:r>
            <a:r>
              <a:rPr lang="pt-BR" sz="1600" i="1" dirty="0" err="1" smtClean="0"/>
              <a:t>Urochloa</a:t>
            </a:r>
            <a:r>
              <a:rPr lang="pt-BR" sz="1600" dirty="0" smtClean="0"/>
              <a:t> spp.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414790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2898</TotalTime>
  <Words>999</Words>
  <Application>Microsoft Office PowerPoint</Application>
  <PresentationFormat>Personalizar</PresentationFormat>
  <Paragraphs>131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18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Adriana de Arruda Bueno</dc:creator>
  <cp:lastModifiedBy>rossi</cp:lastModifiedBy>
  <cp:revision>400</cp:revision>
  <cp:lastPrinted>2017-11-06T13:50:44Z</cp:lastPrinted>
  <dcterms:created xsi:type="dcterms:W3CDTF">2017-01-24T17:30:35Z</dcterms:created>
  <dcterms:modified xsi:type="dcterms:W3CDTF">2019-04-22T11:57:34Z</dcterms:modified>
</cp:coreProperties>
</file>